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57" r:id="rId12"/>
    <p:sldId id="274" r:id="rId13"/>
    <p:sldId id="276" r:id="rId14"/>
    <p:sldId id="277" r:id="rId15"/>
    <p:sldId id="278" r:id="rId16"/>
    <p:sldId id="259" r:id="rId17"/>
    <p:sldId id="279" r:id="rId18"/>
    <p:sldId id="280" r:id="rId19"/>
    <p:sldId id="260" r:id="rId20"/>
    <p:sldId id="261" r:id="rId21"/>
    <p:sldId id="291" r:id="rId22"/>
    <p:sldId id="283" r:id="rId23"/>
    <p:sldId id="292" r:id="rId24"/>
    <p:sldId id="308" r:id="rId25"/>
    <p:sldId id="309" r:id="rId26"/>
    <p:sldId id="286" r:id="rId27"/>
    <p:sldId id="266" r:id="rId28"/>
    <p:sldId id="293" r:id="rId29"/>
    <p:sldId id="281" r:id="rId30"/>
    <p:sldId id="282" r:id="rId31"/>
    <p:sldId id="284" r:id="rId32"/>
    <p:sldId id="288" r:id="rId33"/>
    <p:sldId id="290" r:id="rId34"/>
    <p:sldId id="313" r:id="rId35"/>
    <p:sldId id="314" r:id="rId36"/>
    <p:sldId id="315" r:id="rId37"/>
    <p:sldId id="316" r:id="rId38"/>
    <p:sldId id="317" r:id="rId39"/>
    <p:sldId id="287" r:id="rId40"/>
    <p:sldId id="285" r:id="rId41"/>
    <p:sldId id="310" r:id="rId42"/>
    <p:sldId id="268" r:id="rId43"/>
    <p:sldId id="263" r:id="rId44"/>
    <p:sldId id="264" r:id="rId45"/>
    <p:sldId id="269" r:id="rId46"/>
    <p:sldId id="265" r:id="rId47"/>
    <p:sldId id="312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682" autoAdjust="0"/>
  </p:normalViewPr>
  <p:slideViewPr>
    <p:cSldViewPr snapToGrid="0">
      <p:cViewPr varScale="1">
        <p:scale>
          <a:sx n="102" d="100"/>
          <a:sy n="102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a.org/reports/the-future-of-heat-pumps/how-a-heat-pump-work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26649-05F0-30D9-3F9E-53F91FA3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https://www.iea.org/reports/the-future-of-heat-pumps/how-a-heat-pump-works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source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surrounding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geothermal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ground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waste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amplifies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needed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transferred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conventional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normally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pump (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poerformanc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household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→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output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cylce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which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extracts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through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delivered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hydronic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radiotrs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under-floor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always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people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„300%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doesn‘t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violate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laws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it‘s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outside. But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same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„warm“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A8B4-AD72-BEF5-AE7C-9A907787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278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4" y="241699"/>
            <a:ext cx="5506397" cy="6374601"/>
          </a:xfrm>
          <a:prstGeom prst="rect">
            <a:avLst/>
          </a:prstGeom>
        </p:spPr>
      </p:pic>
      <p:pic>
        <p:nvPicPr>
          <p:cNvPr id="7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6" y="3267753"/>
            <a:ext cx="3601278" cy="2294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57F594-8A5B-9FB0-E029-80027F1297EC}"/>
              </a:ext>
            </a:extLst>
          </p:cNvPr>
          <p:cNvSpPr/>
          <p:nvPr/>
        </p:nvSpPr>
        <p:spPr>
          <a:xfrm>
            <a:off x="1650819" y="1690688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45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4817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7361A-7EA9-9D19-A459-D8540F10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AE4C4A-6A26-EDAB-8101-644D7BBB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AixLib</a:t>
            </a:r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like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7FEF4E-F408-AA55-CD78-9741E250D8CE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6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object-oriented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declarative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language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complex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involving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domains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mechanical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thermal, …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describe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commands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you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configurations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pre-built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components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represent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physical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34E65-43AB-293C-547C-BADF4FB4DD33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simulating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IBPSA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(International Building Performance Simulation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proviedes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ventilation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strategies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handling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72174-8344-E79C-342E-54787742A41F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1978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2015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,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  <a:p>
            <a:endParaRPr lang="de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148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8" name="Picture 17" descr="A graph showing different colors and sizes of solar energy&#10;&#10;AI-generated content may be incorrect.">
            <a:extLst>
              <a:ext uri="{FF2B5EF4-FFF2-40B4-BE49-F238E27FC236}">
                <a16:creationId xmlns:a16="http://schemas.microsoft.com/office/drawing/2014/main" id="{7256678A-F422-4FF6-F8CC-1F526BB2D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6" y="2412590"/>
            <a:ext cx="7962864" cy="43322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2EA24C-ACD6-049C-1C46-EB73A091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807" y="2992749"/>
            <a:ext cx="4617393" cy="33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C314F-4A59-502F-678D-95E7B054B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172" y="421938"/>
            <a:ext cx="5610028" cy="3291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0D906-E6D6-9C19-2456-2BAED56F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1" y="3713650"/>
            <a:ext cx="11164858" cy="2857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1710A-AC69-C862-CA5C-757766F16E24}"/>
              </a:ext>
            </a:extLst>
          </p:cNvPr>
          <p:cNvSpPr txBox="1"/>
          <p:nvPr/>
        </p:nvSpPr>
        <p:spPr>
          <a:xfrm>
            <a:off x="7538400" y="3105834"/>
            <a:ext cx="39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powerful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EC2A4-C224-7DA7-E5F2-8DA0C3EF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00" y="1489777"/>
            <a:ext cx="6031779" cy="38784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normal </a:t>
            </a:r>
            <a:r>
              <a:rPr lang="de-DE" dirty="0" err="1"/>
              <a:t>winter</a:t>
            </a:r>
            <a:r>
              <a:rPr lang="de-DE" dirty="0"/>
              <a:t> (2015)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13" y="1462087"/>
            <a:ext cx="6735173" cy="4351338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F6720-8F8C-7A5B-6239-EF85697C8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825" y="2062221"/>
            <a:ext cx="5362575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B353D-D0B4-C9FA-873A-CAD4518C4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0" y="2732584"/>
            <a:ext cx="2257740" cy="249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B0340A-D955-3E33-8320-56DCE8DC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600" y="4263697"/>
            <a:ext cx="240063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building</a:t>
            </a:r>
            <a:r>
              <a:rPr lang="de-DE" dirty="0"/>
              <a:t> in 2015, </a:t>
            </a:r>
            <a:r>
              <a:rPr lang="de-DE" dirty="0" err="1"/>
              <a:t>refurbished</a:t>
            </a:r>
            <a:r>
              <a:rPr lang="de-DE" dirty="0"/>
              <a:t> (do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5E299-4F79-AFED-7E12-90193399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5216"/>
            <a:ext cx="6615554" cy="42211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10396800" y="1407021"/>
            <a:ext cx="1346400" cy="979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5977C-8470-D647-DC22-C91217C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37" y="2836367"/>
            <a:ext cx="4319263" cy="315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296"/>
          <a:stretch/>
        </p:blipFill>
        <p:spPr>
          <a:xfrm>
            <a:off x="6453305" y="514350"/>
            <a:ext cx="289153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15398" y="4970256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B9E92B-E4B6-E776-F08C-689AF605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3" y="1867667"/>
            <a:ext cx="4598891" cy="3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/>
              <a:t>2045 </a:t>
            </a:r>
            <a:r>
              <a:rPr lang="de-DE" sz="2200" dirty="0" err="1"/>
              <a:t>cold</a:t>
            </a:r>
            <a:r>
              <a:rPr lang="de-DE" sz="2200" dirty="0"/>
              <a:t> </a:t>
            </a:r>
            <a:r>
              <a:rPr lang="de-DE" sz="2200" dirty="0" err="1"/>
              <a:t>winter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838.16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2841</a:t>
            </a:r>
          </a:p>
          <a:p>
            <a:pPr marL="0" indent="0">
              <a:buNone/>
            </a:pPr>
            <a:r>
              <a:rPr lang="de-DE" sz="2200" dirty="0"/>
              <a:t>kWh/(m^2*a): 15.19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831777" y="506896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The </a:t>
            </a:r>
            <a:r>
              <a:rPr lang="de-DE" sz="2600" dirty="0" err="1">
                <a:solidFill>
                  <a:srgbClr val="FF0000"/>
                </a:solidFill>
              </a:rPr>
              <a:t>plot</a:t>
            </a:r>
            <a:r>
              <a:rPr lang="de-DE" sz="2600" dirty="0">
                <a:solidFill>
                  <a:srgbClr val="FF0000"/>
                </a:solidFill>
              </a:rPr>
              <a:t> and </a:t>
            </a:r>
            <a:r>
              <a:rPr lang="de-DE" sz="2600" dirty="0" err="1">
                <a:solidFill>
                  <a:srgbClr val="FF0000"/>
                </a:solidFill>
              </a:rPr>
              <a:t>the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data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doesn‘t</a:t>
            </a:r>
            <a:r>
              <a:rPr lang="de-DE" sz="2600" dirty="0">
                <a:solidFill>
                  <a:srgbClr val="FF0000"/>
                </a:solidFill>
              </a:rPr>
              <a:t> match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BE51C64-4B13-4B8F-3E65-8ACBCC78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09" y="1786038"/>
            <a:ext cx="4598891" cy="3033824"/>
          </a:xfrm>
          <a:prstGeom prst="rect">
            <a:avLst/>
          </a:prstGeom>
        </p:spPr>
      </p:pic>
      <p:pic>
        <p:nvPicPr>
          <p:cNvPr id="15" name="Grafik 1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49C5BF63-5803-6973-8203-CA92A83DB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772823"/>
            <a:ext cx="485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2460</Words>
  <Application>Microsoft Macintosh PowerPoint</Application>
  <PresentationFormat>Breitbild</PresentationFormat>
  <Paragraphs>309</Paragraphs>
  <Slides>47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work?</vt:lpstr>
      <vt:lpstr>How does a heat pump work - principle</vt:lpstr>
      <vt:lpstr>How does a heat pump work?</vt:lpstr>
      <vt:lpstr>How do different heat pumps work? ASHP vs. GSHP</vt:lpstr>
      <vt:lpstr>How does a heat pump work? -&gt; COP and what influences it</vt:lpstr>
      <vt:lpstr>What‘s Modelica?</vt:lpstr>
      <vt:lpstr>What‘s Modelica</vt:lpstr>
      <vt:lpstr>What‘s Modelica - AixLib</vt:lpstr>
      <vt:lpstr>Weather data (2015)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building in whole 2015</vt:lpstr>
      <vt:lpstr>PowerPoint-Präsentation</vt:lpstr>
      <vt:lpstr>1978 building vs 2016 building in 2015</vt:lpstr>
      <vt:lpstr>2016 building in cold vs normal winter (2015)</vt:lpstr>
      <vt:lpstr>1948 building in 2015, refurbished (do advanced next)</vt:lpstr>
      <vt:lpstr>Night setback difference 2015 normal</vt:lpstr>
      <vt:lpstr>Compare 2015 and 2045 T timeseries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PowerPoint-Präsentation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31</cp:revision>
  <dcterms:created xsi:type="dcterms:W3CDTF">2025-06-07T09:35:23Z</dcterms:created>
  <dcterms:modified xsi:type="dcterms:W3CDTF">2025-06-30T08:27:39Z</dcterms:modified>
</cp:coreProperties>
</file>